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28"/>
  </p:notesMasterIdLst>
  <p:sldIdLst>
    <p:sldId id="256" r:id="rId2"/>
    <p:sldId id="258" r:id="rId3"/>
    <p:sldId id="259" r:id="rId4"/>
    <p:sldId id="257" r:id="rId5"/>
    <p:sldId id="260" r:id="rId6"/>
    <p:sldId id="261" r:id="rId7"/>
    <p:sldId id="284" r:id="rId8"/>
    <p:sldId id="262" r:id="rId9"/>
    <p:sldId id="263" r:id="rId10"/>
    <p:sldId id="266" r:id="rId11"/>
    <p:sldId id="267" r:id="rId12"/>
    <p:sldId id="269" r:id="rId13"/>
    <p:sldId id="280" r:id="rId14"/>
    <p:sldId id="283" r:id="rId15"/>
    <p:sldId id="288" r:id="rId16"/>
    <p:sldId id="289" r:id="rId17"/>
    <p:sldId id="290" r:id="rId18"/>
    <p:sldId id="291" r:id="rId19"/>
    <p:sldId id="286" r:id="rId20"/>
    <p:sldId id="287" r:id="rId21"/>
    <p:sldId id="292" r:id="rId22"/>
    <p:sldId id="293" r:id="rId23"/>
    <p:sldId id="294" r:id="rId24"/>
    <p:sldId id="295" r:id="rId25"/>
    <p:sldId id="296" r:id="rId26"/>
    <p:sldId id="297" r:id="rId27"/>
  </p:sldIdLst>
  <p:sldSz cx="9144000" cy="6858000" type="screen4x3"/>
  <p:notesSz cx="7315200" cy="96012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cs-CZ" alt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cs-CZ" altLang="cs-CZ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cs-CZ" altLang="cs-C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794119A-6E49-4AA3-AF12-DA4EB609983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4310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2420-7FA8-461F-9C08-F9A13EF7464F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27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171C7-BE3A-43CF-ABD7-4B865B24C21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008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E3A5A-FBE8-4C7C-9589-9A83494B19D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450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5C934-FAFD-4EF5-8435-2584E3DC3C9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310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A1B02-558A-4FD2-8994-10CC290C6D0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830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1846C-4CB2-4A2C-B35C-0E3DE6ED3AE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810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C9FFF-3F31-4033-9F0F-7E0533B3D81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601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315C5-C739-47B9-B10E-BD0AFF46E26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218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4CA70-D935-4EEA-BB23-5EA38B86FC2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827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1AE09-1E20-476B-8E11-69CC3299FA0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864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AFBF3-7AE9-4DDC-B494-79F406518DA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704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E881B-59D3-42E0-8C05-73824B1EDA3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878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002565"/>
                </a:solidFill>
                <a:latin typeface="Arial Black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0166F8-189F-48C4-97AA-EF7F9505264C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4103" name="Obrázek 11" descr="Logo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381750"/>
            <a:ext cx="26162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565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565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565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565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565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565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565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565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565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256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256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256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56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56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56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56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56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565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u.cz/uploads/documents/chzp/voda/pdf/wsp/Zjednodusena_metodika_Posouzeni_rizik_male_systemy_verze_20181121.pdf" TargetMode="External"/><Relationship Id="rId2" Type="http://schemas.openxmlformats.org/officeDocument/2006/relationships/hyperlink" Target="http://www.szu.cz/tema/zivotni-prostredi/wsp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tmp"/><Relationship Id="rId5" Type="http://schemas.openxmlformats.org/officeDocument/2006/relationships/hyperlink" Target="http://www.szu.cz/uploads/documents/chzp/voda/pdf/wsp/Check_list_WSP_male_systemy_verze_1.xlsx" TargetMode="External"/><Relationship Id="rId4" Type="http://schemas.openxmlformats.org/officeDocument/2006/relationships/hyperlink" Target="http://www.szu.cz/uploads/documents/chzp/voda/pdf/wsp/prilohy_Zjednodusena_metodika_Posouzeni_rizik_male_systemy_verze_1_20181122.doc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u.cz/uploads/documents/chzp/voda/pdf/wsp/Check_list_WSP_male_systemy_verze_1.xls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C85F-56E4-4DF3-9975-C644C90294DC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 smtClean="0"/>
              <a:t>Pitná voda </a:t>
            </a:r>
            <a:br>
              <a:rPr lang="cs-CZ" altLang="cs-CZ" dirty="0" smtClean="0"/>
            </a:br>
            <a:r>
              <a:rPr lang="cs-CZ" altLang="cs-CZ" sz="3600" dirty="0" smtClean="0"/>
              <a:t>novelizace předpisů v oblasti provozních řádů</a:t>
            </a:r>
            <a:endParaRPr lang="cs-CZ" altLang="cs-CZ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/>
          <a:lstStyle/>
          <a:p>
            <a:r>
              <a:rPr lang="cs-CZ" altLang="cs-CZ" sz="2000" dirty="0" smtClean="0"/>
              <a:t>MUDr. Libuše Polanská</a:t>
            </a:r>
          </a:p>
          <a:p>
            <a:r>
              <a:rPr lang="cs-CZ" altLang="cs-CZ" sz="2000" dirty="0" smtClean="0"/>
              <a:t>Ředitelka odboru hygieny obecné a komunální</a:t>
            </a:r>
          </a:p>
          <a:p>
            <a:endParaRPr lang="cs-CZ" alt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Provádění </a:t>
            </a:r>
            <a:r>
              <a:rPr lang="cs-CZ" sz="3600" dirty="0"/>
              <a:t>monitorovacího </a:t>
            </a:r>
            <a:r>
              <a:rPr lang="cs-CZ" sz="3600" dirty="0" smtClean="0"/>
              <a:t>programu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 smtClean="0"/>
              <a:t>Zahrnuje: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kontroly</a:t>
            </a:r>
            <a:r>
              <a:rPr lang="cs-CZ" sz="2000" dirty="0" smtClean="0"/>
              <a:t> </a:t>
            </a:r>
          </a:p>
          <a:p>
            <a:pPr lvl="1"/>
            <a:r>
              <a:rPr lang="cs-CZ" sz="1800" dirty="0" smtClean="0"/>
              <a:t>rizikových </a:t>
            </a:r>
            <a:r>
              <a:rPr lang="cs-CZ" sz="1800" dirty="0">
                <a:solidFill>
                  <a:srgbClr val="FF0000"/>
                </a:solidFill>
              </a:rPr>
              <a:t>aktivit</a:t>
            </a:r>
            <a:r>
              <a:rPr lang="cs-CZ" sz="1800" dirty="0"/>
              <a:t> v ochranném pásmu vodního </a:t>
            </a:r>
            <a:r>
              <a:rPr lang="cs-CZ" sz="1800" dirty="0" smtClean="0"/>
              <a:t>zdroje</a:t>
            </a:r>
          </a:p>
          <a:p>
            <a:pPr lvl="1"/>
            <a:r>
              <a:rPr lang="cs-CZ" sz="1800" dirty="0" smtClean="0"/>
              <a:t>stavu </a:t>
            </a:r>
            <a:r>
              <a:rPr lang="cs-CZ" sz="1800" dirty="0"/>
              <a:t>ochranného pásma, </a:t>
            </a:r>
            <a:r>
              <a:rPr lang="cs-CZ" sz="1800" dirty="0">
                <a:solidFill>
                  <a:srgbClr val="FF0000"/>
                </a:solidFill>
              </a:rPr>
              <a:t>stavebně technického stavu </a:t>
            </a:r>
            <a:r>
              <a:rPr lang="cs-CZ" sz="1800" dirty="0"/>
              <a:t>jímacích </a:t>
            </a:r>
            <a:r>
              <a:rPr lang="cs-CZ" sz="1800" dirty="0" smtClean="0"/>
              <a:t>objektů atd.</a:t>
            </a:r>
          </a:p>
          <a:p>
            <a:pPr lvl="1"/>
            <a:r>
              <a:rPr lang="cs-CZ" sz="1800" dirty="0" smtClean="0"/>
              <a:t>funkčnosti </a:t>
            </a:r>
            <a:r>
              <a:rPr lang="cs-CZ" sz="1800" dirty="0"/>
              <a:t>a stavu údržby technických </a:t>
            </a:r>
            <a:r>
              <a:rPr lang="cs-CZ" sz="1800" dirty="0" smtClean="0"/>
              <a:t>zařízení včetně zabezpečení objektů</a:t>
            </a:r>
          </a:p>
          <a:p>
            <a:r>
              <a:rPr lang="cs-CZ" sz="2000" dirty="0"/>
              <a:t>měření zaznamenávaná procesem </a:t>
            </a:r>
            <a:r>
              <a:rPr lang="cs-CZ" sz="2000" dirty="0">
                <a:solidFill>
                  <a:srgbClr val="FF0000"/>
                </a:solidFill>
              </a:rPr>
              <a:t>průběžného sledování</a:t>
            </a:r>
            <a:r>
              <a:rPr lang="cs-CZ" sz="2000" dirty="0"/>
              <a:t>, sloužící ke kontrole jakosti surové, upravované, upravené nebo dodávané vody nebo ke kontrole procesů úpravy vody</a:t>
            </a:r>
            <a:r>
              <a:rPr lang="cs-CZ" sz="2000" dirty="0" smtClean="0"/>
              <a:t>;</a:t>
            </a:r>
          </a:p>
          <a:p>
            <a:r>
              <a:rPr lang="cs-CZ" sz="2000" dirty="0"/>
              <a:t>odběry a rozbory </a:t>
            </a:r>
            <a:r>
              <a:rPr lang="cs-CZ" sz="2000" dirty="0">
                <a:solidFill>
                  <a:srgbClr val="FF0000"/>
                </a:solidFill>
              </a:rPr>
              <a:t>bodových vzorků </a:t>
            </a:r>
            <a:r>
              <a:rPr lang="cs-CZ" sz="2000" dirty="0"/>
              <a:t>surové, upravované, upravené i dodávané vody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2CA-9A3E-4D23-82E0-7EB9095DDDFC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3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Monitorovací program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dirty="0"/>
              <a:t>(2) </a:t>
            </a:r>
            <a:r>
              <a:rPr lang="cs-CZ" sz="1600" b="1" dirty="0"/>
              <a:t>Místa, rozsah a četnost kontrol, měření a odběrů </a:t>
            </a:r>
            <a:r>
              <a:rPr lang="cs-CZ" sz="1600" dirty="0"/>
              <a:t>se určují v závislosti na </a:t>
            </a:r>
            <a:r>
              <a:rPr lang="cs-CZ" sz="1600" b="1" dirty="0">
                <a:solidFill>
                  <a:srgbClr val="FF0000"/>
                </a:solidFill>
              </a:rPr>
              <a:t>složitosti a zranitelnosti </a:t>
            </a:r>
            <a:r>
              <a:rPr lang="cs-CZ" sz="1600" dirty="0"/>
              <a:t>systému </a:t>
            </a:r>
            <a:r>
              <a:rPr lang="cs-CZ" sz="1600" dirty="0" smtClean="0"/>
              <a:t>zásobování</a:t>
            </a:r>
          </a:p>
          <a:p>
            <a:r>
              <a:rPr lang="cs-CZ" sz="1600" dirty="0"/>
              <a:t>	</a:t>
            </a:r>
            <a:r>
              <a:rPr lang="cs-CZ" sz="1600" dirty="0" smtClean="0"/>
              <a:t>závisí na stabilitě </a:t>
            </a:r>
            <a:r>
              <a:rPr lang="cs-CZ" sz="1600" dirty="0"/>
              <a:t>jakosti surové vody, technologii úpravy </a:t>
            </a:r>
            <a:r>
              <a:rPr lang="cs-CZ" sz="1600" dirty="0" smtClean="0"/>
              <a:t>včetně </a:t>
            </a:r>
            <a:r>
              <a:rPr lang="cs-CZ" sz="1600" dirty="0"/>
              <a:t>dezinfekce </a:t>
            </a:r>
            <a:r>
              <a:rPr lang="cs-CZ" sz="1600" dirty="0" smtClean="0"/>
              <a:t>vody, </a:t>
            </a:r>
            <a:r>
              <a:rPr lang="cs-CZ" sz="1600" dirty="0"/>
              <a:t>n</a:t>
            </a:r>
            <a:r>
              <a:rPr lang="cs-CZ" sz="1600" dirty="0" smtClean="0"/>
              <a:t>a </a:t>
            </a:r>
            <a:r>
              <a:rPr lang="cs-CZ" sz="1600" dirty="0"/>
              <a:t>výsledcích posouzení </a:t>
            </a:r>
            <a:r>
              <a:rPr lang="cs-CZ" sz="1600" dirty="0" smtClean="0"/>
              <a:t>rizik</a:t>
            </a:r>
          </a:p>
          <a:p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(</a:t>
            </a:r>
            <a:r>
              <a:rPr lang="cs-CZ" sz="1600" dirty="0"/>
              <a:t>3) </a:t>
            </a:r>
            <a:r>
              <a:rPr lang="cs-CZ" sz="1600" b="1" dirty="0"/>
              <a:t>Odběry a rozbory vzorků surové vody </a:t>
            </a:r>
            <a:r>
              <a:rPr lang="cs-CZ" sz="1600" dirty="0"/>
              <a:t>za účelem jejího zařazení do kategorie se provádí podle zvláštního </a:t>
            </a:r>
            <a:r>
              <a:rPr lang="cs-CZ" sz="1600" dirty="0" smtClean="0"/>
              <a:t>předpisu (</a:t>
            </a:r>
            <a:r>
              <a:rPr lang="cs-CZ" sz="1600" dirty="0" err="1" smtClean="0"/>
              <a:t>vyhl</a:t>
            </a:r>
            <a:r>
              <a:rPr lang="cs-CZ" sz="1600" dirty="0" smtClean="0"/>
              <a:t>. 428/2001 Sb.) </a:t>
            </a:r>
          </a:p>
          <a:p>
            <a:r>
              <a:rPr lang="cs-CZ" sz="1600" dirty="0"/>
              <a:t>	</a:t>
            </a:r>
            <a:r>
              <a:rPr lang="cs-CZ" sz="1600" b="1" dirty="0" smtClean="0">
                <a:solidFill>
                  <a:srgbClr val="FF0000"/>
                </a:solidFill>
              </a:rPr>
              <a:t>v PŘ se uvádí i </a:t>
            </a:r>
            <a:r>
              <a:rPr lang="cs-CZ" sz="1600" b="1" dirty="0">
                <a:solidFill>
                  <a:srgbClr val="FF0000"/>
                </a:solidFill>
              </a:rPr>
              <a:t>zařazení surové vody do příslušné kategorie</a:t>
            </a:r>
            <a:r>
              <a:rPr lang="cs-CZ" sz="1600" dirty="0"/>
              <a:t> podle zvláštního </a:t>
            </a:r>
            <a:r>
              <a:rPr lang="cs-CZ" sz="1600" dirty="0" smtClean="0"/>
              <a:t>předpisu (A1 – A3). </a:t>
            </a:r>
          </a:p>
          <a:p>
            <a:r>
              <a:rPr lang="cs-CZ" sz="1600" dirty="0"/>
              <a:t>	</a:t>
            </a:r>
            <a:r>
              <a:rPr lang="cs-CZ" sz="1600" dirty="0" smtClean="0"/>
              <a:t>Pro </a:t>
            </a:r>
            <a:r>
              <a:rPr lang="cs-CZ" sz="1600" dirty="0"/>
              <a:t>hodnocení kvality surové vody v rámci posouzení rizik se využijí </a:t>
            </a:r>
            <a:r>
              <a:rPr lang="cs-CZ" sz="1600" dirty="0" smtClean="0"/>
              <a:t>výsledky </a:t>
            </a:r>
            <a:r>
              <a:rPr lang="cs-CZ" sz="1600" dirty="0"/>
              <a:t>sledování kvality podzemních a povrchových vod prováděného </a:t>
            </a:r>
            <a:r>
              <a:rPr lang="cs-CZ" sz="1600" dirty="0" smtClean="0"/>
              <a:t>podle </a:t>
            </a:r>
            <a:r>
              <a:rPr lang="cs-CZ" sz="1600" dirty="0"/>
              <a:t>zákona č. 254/2001 Sb., o vodách, </a:t>
            </a: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(</a:t>
            </a:r>
            <a:r>
              <a:rPr lang="cs-CZ" sz="1600" dirty="0"/>
              <a:t>4) </a:t>
            </a:r>
            <a:r>
              <a:rPr lang="cs-CZ" sz="1600" b="1" dirty="0">
                <a:solidFill>
                  <a:srgbClr val="FF0000"/>
                </a:solidFill>
              </a:rPr>
              <a:t>Provozní rozbory</a:t>
            </a:r>
            <a:r>
              <a:rPr lang="cs-CZ" sz="1600" dirty="0"/>
              <a:t>, </a:t>
            </a:r>
            <a:r>
              <a:rPr lang="cs-CZ" sz="1600" dirty="0" smtClean="0"/>
              <a:t>(rozbory </a:t>
            </a:r>
            <a:r>
              <a:rPr lang="cs-CZ" sz="1600" dirty="0"/>
              <a:t>surové, upravované, upravené a dodávané pitné </a:t>
            </a:r>
            <a:r>
              <a:rPr lang="cs-CZ" sz="1600" dirty="0" smtClean="0"/>
              <a:t>vody) se </a:t>
            </a:r>
            <a:r>
              <a:rPr lang="cs-CZ" sz="1600" dirty="0"/>
              <a:t>provádí podle plánu kontrol jakosti vod v průběhu výroby pitné vody podle zvláštního </a:t>
            </a:r>
            <a:r>
              <a:rPr lang="cs-CZ" sz="1600" dirty="0" smtClean="0"/>
              <a:t>předpisu (428/2001)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2CA-9A3E-4D23-82E0-7EB9095DDDF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4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Odběry a rozbory pitné vody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</a:rPr>
              <a:t>Výrobce vody</a:t>
            </a:r>
            <a:r>
              <a:rPr lang="cs-CZ" sz="1800" dirty="0"/>
              <a:t>, </a:t>
            </a:r>
          </a:p>
          <a:p>
            <a:r>
              <a:rPr lang="cs-CZ" sz="1800" dirty="0"/>
              <a:t>dodává spotřebitelům, provádí </a:t>
            </a:r>
            <a:r>
              <a:rPr lang="cs-CZ" sz="1800" b="1" dirty="0">
                <a:solidFill>
                  <a:srgbClr val="FF0000"/>
                </a:solidFill>
              </a:rPr>
              <a:t>úplný rozbor</a:t>
            </a:r>
            <a:r>
              <a:rPr lang="cs-CZ" sz="1800" dirty="0"/>
              <a:t> – na </a:t>
            </a:r>
            <a:r>
              <a:rPr lang="cs-CZ" sz="1800" b="1" dirty="0">
                <a:solidFill>
                  <a:srgbClr val="FF0000"/>
                </a:solidFill>
              </a:rPr>
              <a:t>výstupu z úpravny + na kohoutku </a:t>
            </a:r>
            <a:r>
              <a:rPr lang="cs-CZ" sz="1800" dirty="0"/>
              <a:t>, v četnosti celkové produkce pitné vody včetně vody prodané jinému </a:t>
            </a:r>
            <a:r>
              <a:rPr lang="cs-CZ" sz="1800" dirty="0" smtClean="0"/>
              <a:t>provozovateli (souvztažné vzorky – interval ne delší než 7 dní mezi úpravnou a na kohoutku)). </a:t>
            </a:r>
            <a:endParaRPr lang="cs-CZ" sz="1800" dirty="0"/>
          </a:p>
          <a:p>
            <a:r>
              <a:rPr lang="cs-CZ" sz="1800" dirty="0"/>
              <a:t>neprovozuje žádnou zásobovanou oblast a z výstupu úpravny vody se voda hned předává jinému provozovateli - </a:t>
            </a:r>
            <a:r>
              <a:rPr lang="cs-CZ" sz="1800" b="1" dirty="0">
                <a:solidFill>
                  <a:srgbClr val="FF0000"/>
                </a:solidFill>
              </a:rPr>
              <a:t>úplný rozbor jen na výstupu z úpravny</a:t>
            </a:r>
            <a:r>
              <a:rPr lang="cs-CZ" sz="1800" dirty="0"/>
              <a:t>, a to v rozsahu všech ukazatelů uvedených v tabulce části 2 přílohy č. 5 k této vyhlášce. </a:t>
            </a:r>
          </a:p>
          <a:p>
            <a:r>
              <a:rPr lang="cs-CZ" sz="1800" dirty="0"/>
              <a:t>Výrobce vody neprodleně </a:t>
            </a:r>
            <a:r>
              <a:rPr lang="cs-CZ" sz="1800" b="1" dirty="0">
                <a:solidFill>
                  <a:srgbClr val="FF0000"/>
                </a:solidFill>
              </a:rPr>
              <a:t>poskytne výsledek rozboru </a:t>
            </a:r>
            <a:r>
              <a:rPr lang="cs-CZ" sz="1800" dirty="0"/>
              <a:t>provozovatelům následně provozně souvisejících vodovodů. 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</a:rPr>
              <a:t>Provozovatel provozně souvisejícího vodovodu </a:t>
            </a:r>
            <a:r>
              <a:rPr lang="cs-CZ" sz="1800" dirty="0"/>
              <a:t>provádí odběry v rámci úplného rozboru </a:t>
            </a:r>
            <a:r>
              <a:rPr lang="cs-CZ" sz="1800" b="1" dirty="0"/>
              <a:t>jen u spotřebitele </a:t>
            </a:r>
            <a:r>
              <a:rPr lang="cs-CZ" sz="1800" dirty="0"/>
              <a:t>a analyzuje pouze ukazatele prováděné povinně u vody dodané podle části 2 přílohy č. 5 k této vyhlášce a </a:t>
            </a:r>
            <a:r>
              <a:rPr lang="cs-CZ" sz="1800" b="1" dirty="0"/>
              <a:t>další ukazatele</a:t>
            </a:r>
            <a:r>
              <a:rPr lang="cs-CZ" sz="1800" dirty="0"/>
              <a:t>, které vyplynou z posouzení rizik, v četnosti odpovídající objemu dodávané pitné vody.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2CA-9A3E-4D23-82E0-7EB9095DDDFC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63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</a:t>
            </a:r>
            <a:r>
              <a:rPr lang="cs-CZ" sz="3200" dirty="0" smtClean="0"/>
              <a:t>daje o surové vodě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Údaje o jakosti surové vody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Slouží provozovateli ke zpracování AR </a:t>
            </a:r>
          </a:p>
          <a:p>
            <a:pPr lvl="1"/>
            <a:r>
              <a:rPr lang="cs-CZ" sz="2400" dirty="0" smtClean="0"/>
              <a:t>pro KHS je dobré vědět o jakosti surové vody při schvalování PŘ - hlavně Mi – a k tomu přizpůsobit náhled na dezinfekci</a:t>
            </a:r>
          </a:p>
          <a:p>
            <a:pPr lvl="2"/>
            <a:r>
              <a:rPr lang="cs-CZ" sz="2000" dirty="0" smtClean="0"/>
              <a:t>Např. stabilně vyhovující Mi v surové vodě – není nezbytná dezinfekce – v případě výpadku dezinfekce nejde o nepřijatelné riziko</a:t>
            </a:r>
          </a:p>
          <a:p>
            <a:pPr lvl="1"/>
            <a:r>
              <a:rPr lang="cs-CZ" sz="2400" dirty="0" smtClean="0"/>
              <a:t>Nutné pro posouzení účinnosti nové technologie úpravy vody</a:t>
            </a:r>
          </a:p>
          <a:p>
            <a:pPr lvl="1"/>
            <a:r>
              <a:rPr lang="cs-CZ" sz="2400" dirty="0" smtClean="0"/>
              <a:t>V PŘ se uvádí četnost kontroly surové vody a zařazení zdroje do kategorií A1 – A3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2CA-9A3E-4D23-82E0-7EB9095DDDFC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5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3600" dirty="0" smtClean="0"/>
              <a:t>Posouzení rizik </a:t>
            </a:r>
            <a:br>
              <a:rPr lang="cs-CZ" sz="3600" dirty="0" smtClean="0"/>
            </a:br>
            <a:r>
              <a:rPr lang="cs-CZ" sz="2800" dirty="0" smtClean="0"/>
              <a:t>Příloha </a:t>
            </a:r>
            <a:r>
              <a:rPr lang="cs-CZ" sz="2800" dirty="0" smtClean="0"/>
              <a:t>č.7 vyhlášky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Ustanovení pracovního týmu</a:t>
            </a:r>
          </a:p>
          <a:p>
            <a:pPr marL="914400" lvl="1" indent="-514350"/>
            <a:r>
              <a:rPr lang="cs-CZ" sz="2400" dirty="0" smtClean="0"/>
              <a:t>Seznam členů, ustanovení hlavní odpovědné osoby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Popis systému zásobování vodou</a:t>
            </a:r>
          </a:p>
          <a:p>
            <a:pPr marL="914400" lvl="1" indent="-514350"/>
            <a:r>
              <a:rPr lang="cs-CZ" sz="2400" dirty="0" smtClean="0"/>
              <a:t>Inventura systému technického, organizačního a personálního (kdo za co zodpovídá)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Identifikace nebezpečí</a:t>
            </a:r>
          </a:p>
          <a:p>
            <a:pPr marL="914400" lvl="1" indent="-514350"/>
            <a:r>
              <a:rPr lang="cs-CZ" sz="2400" dirty="0" smtClean="0"/>
              <a:t>Vyhledat existující a hrozící nebezpečí</a:t>
            </a:r>
          </a:p>
          <a:p>
            <a:pPr marL="914400" lvl="1" indent="-514350"/>
            <a:r>
              <a:rPr lang="cs-CZ" sz="2400" dirty="0" smtClean="0"/>
              <a:t>Popsat kontrolní opatření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Charakterizace </a:t>
            </a:r>
            <a:r>
              <a:rPr lang="cs-CZ" sz="2800" dirty="0" smtClean="0"/>
              <a:t>rizika</a:t>
            </a:r>
          </a:p>
          <a:p>
            <a:pPr marL="914400" lvl="1" indent="-514350"/>
            <a:r>
              <a:rPr lang="cs-CZ" sz="2400" dirty="0" smtClean="0"/>
              <a:t>Odhad pravděpodobnosti vzniku nebezpečí – </a:t>
            </a:r>
            <a:r>
              <a:rPr lang="cs-CZ" sz="2400" b="1" dirty="0" smtClean="0">
                <a:solidFill>
                  <a:srgbClr val="FF0000"/>
                </a:solidFill>
              </a:rPr>
              <a:t>určit nepřijatelná rizika </a:t>
            </a:r>
            <a:r>
              <a:rPr lang="cs-CZ" sz="2400" dirty="0" smtClean="0"/>
              <a:t>– nutno </a:t>
            </a:r>
            <a:r>
              <a:rPr lang="cs-CZ" sz="2400" b="1" dirty="0" smtClean="0">
                <a:solidFill>
                  <a:srgbClr val="FF0000"/>
                </a:solidFill>
              </a:rPr>
              <a:t>prvořadě odstranit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1B02-558A-4FD2-8994-10CC290C6D09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30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/>
          <a:lstStyle/>
          <a:p>
            <a:r>
              <a:rPr lang="cs-CZ" sz="3600" dirty="0" smtClean="0"/>
              <a:t>Charakterizace rizika 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2800" dirty="0" smtClean="0"/>
              <a:t>Hodnocení pravděpodobnosti výskytu nebezpečí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A – téměř jisté – 1x/den nebo trvale</a:t>
            </a:r>
          </a:p>
          <a:p>
            <a:pPr marL="0" indent="0">
              <a:buNone/>
            </a:pPr>
            <a:r>
              <a:rPr lang="cs-CZ" dirty="0" smtClean="0"/>
              <a:t>B – pravděpodobné – 1x/týden nebo 						několikrát /měsíc</a:t>
            </a:r>
          </a:p>
          <a:p>
            <a:pPr marL="0" indent="0">
              <a:buNone/>
            </a:pPr>
            <a:r>
              <a:rPr lang="cs-CZ" dirty="0" smtClean="0"/>
              <a:t>C – méně pravděpodobné – 1x/měsíc</a:t>
            </a:r>
          </a:p>
          <a:p>
            <a:pPr marL="0" indent="0">
              <a:buNone/>
            </a:pPr>
            <a:r>
              <a:rPr lang="cs-CZ" dirty="0" smtClean="0"/>
              <a:t>D – nepravděpodobné – 1x/rok a méně</a:t>
            </a:r>
          </a:p>
          <a:p>
            <a:pPr marL="0" indent="0">
              <a:buNone/>
            </a:pPr>
            <a:r>
              <a:rPr lang="cs-CZ" dirty="0" smtClean="0"/>
              <a:t>E – vzácné – 1x/5 a více let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1B02-558A-4FD2-8994-10CC290C6D09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54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Charakterizace rizika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2800" dirty="0" smtClean="0"/>
              <a:t>Hodnocení následků nebezpečí na jakost vody</a:t>
            </a:r>
            <a:r>
              <a:rPr lang="cs-CZ" sz="3600" dirty="0" smtClean="0"/>
              <a:t> 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cs-CZ" dirty="0" smtClean="0"/>
              <a:t>Úroveň následků - 4 – 1 na jakost a množství vody</a:t>
            </a:r>
          </a:p>
          <a:p>
            <a:pPr marL="0" indent="0">
              <a:buNone/>
            </a:pPr>
            <a:r>
              <a:rPr lang="cs-CZ" dirty="0" smtClean="0"/>
              <a:t>Např.  4 – velké následky </a:t>
            </a:r>
          </a:p>
          <a:p>
            <a:pPr lvl="1"/>
            <a:r>
              <a:rPr lang="cs-CZ" dirty="0" smtClean="0"/>
              <a:t>kvalita vody</a:t>
            </a:r>
          </a:p>
          <a:p>
            <a:pPr lvl="2"/>
            <a:r>
              <a:rPr lang="cs-CZ" dirty="0" smtClean="0"/>
              <a:t>Např. výrazné překročení limitu pro mikrobiologické ukazatele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nožství vody</a:t>
            </a:r>
          </a:p>
          <a:p>
            <a:pPr lvl="2"/>
            <a:r>
              <a:rPr lang="cs-CZ" dirty="0" smtClean="0"/>
              <a:t>Např. přerušení dodávky na více než 2 dny 	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1B02-558A-4FD2-8994-10CC290C6D09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74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Charakterizace </a:t>
            </a:r>
            <a:r>
              <a:rPr lang="cs-CZ" dirty="0" smtClean="0"/>
              <a:t>rizika</a:t>
            </a:r>
            <a:br>
              <a:rPr lang="cs-CZ" dirty="0" smtClean="0"/>
            </a:br>
            <a:r>
              <a:rPr lang="cs-CZ" sz="3600" dirty="0" smtClean="0"/>
              <a:t>způsob stanovení míry rizika</a:t>
            </a:r>
            <a:endParaRPr lang="cs-CZ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1B02-558A-4FD2-8994-10CC290C6D09}" type="slidenum">
              <a:rPr lang="cs-CZ" altLang="cs-CZ" smtClean="0"/>
              <a:pPr/>
              <a:t>17</a:t>
            </a:fld>
            <a:endParaRPr lang="cs-CZ" altLang="cs-CZ"/>
          </a:p>
        </p:txBody>
      </p:sp>
      <p:pic>
        <p:nvPicPr>
          <p:cNvPr id="7" name="Zástupný symbol pro obsah 6" descr="sb0035-2018.pdf - Adobe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26" y="1545832"/>
            <a:ext cx="8601046" cy="4691479"/>
          </a:xfrm>
        </p:spPr>
      </p:pic>
    </p:spTree>
    <p:extLst>
      <p:ext uri="{BB962C8B-B14F-4D97-AF65-F5344CB8AC3E}">
        <p14:creationId xmlns:p14="http://schemas.microsoft.com/office/powerpoint/2010/main" val="30574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Míra rizika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 smtClean="0"/>
              <a:t>nízké riziko </a:t>
            </a:r>
          </a:p>
          <a:p>
            <a:pPr marL="400050" lvl="1" indent="0">
              <a:buNone/>
            </a:pPr>
            <a:r>
              <a:rPr lang="cs-CZ" dirty="0" smtClean="0"/>
              <a:t>– nevyžaduje opatření, event. jen drobné úpravy provozu – zvládne se běžnými postupy</a:t>
            </a:r>
          </a:p>
          <a:p>
            <a:pPr marL="514350" indent="-514350">
              <a:buAutoNum type="arabicPeriod"/>
            </a:pPr>
            <a:r>
              <a:rPr lang="cs-CZ" dirty="0" smtClean="0"/>
              <a:t>střední riziko</a:t>
            </a:r>
          </a:p>
          <a:p>
            <a:pPr lvl="1"/>
            <a:r>
              <a:rPr lang="cs-CZ" dirty="0" smtClean="0"/>
              <a:t>Může znamenat </a:t>
            </a:r>
          </a:p>
          <a:p>
            <a:pPr lvl="2"/>
            <a:r>
              <a:rPr lang="cs-CZ" dirty="0" smtClean="0"/>
              <a:t>nutné zásadní úpravy provozu</a:t>
            </a:r>
          </a:p>
          <a:p>
            <a:pPr lvl="2"/>
            <a:r>
              <a:rPr lang="cs-CZ" dirty="0" smtClean="0"/>
              <a:t>Pravidelné monitorování stavu</a:t>
            </a:r>
          </a:p>
          <a:p>
            <a:pPr marL="0" indent="0">
              <a:buNone/>
            </a:pPr>
            <a:r>
              <a:rPr lang="cs-CZ" dirty="0" smtClean="0"/>
              <a:t>3. vysoké riziko</a:t>
            </a:r>
          </a:p>
          <a:p>
            <a:pPr lvl="1"/>
            <a:r>
              <a:rPr lang="cs-CZ" dirty="0" smtClean="0"/>
              <a:t>Vyžaduje urychlené řešení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1B02-558A-4FD2-8994-10CC290C6D09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056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Příloha č.7 vyhlášky </a:t>
            </a:r>
            <a:r>
              <a:rPr lang="cs-CZ" sz="3600" dirty="0" smtClean="0"/>
              <a:t>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5. Nápravná a kontrolní opatření </a:t>
            </a:r>
          </a:p>
          <a:p>
            <a:pPr lvl="1"/>
            <a:r>
              <a:rPr lang="cs-CZ" sz="2000" dirty="0">
                <a:ea typeface="+mn-ea"/>
                <a:cs typeface="+mn-cs"/>
              </a:rPr>
              <a:t>řešit rizika podle závažnosti </a:t>
            </a:r>
          </a:p>
          <a:p>
            <a:pPr lvl="1"/>
            <a:r>
              <a:rPr lang="cs-CZ" sz="2000" dirty="0">
                <a:ea typeface="+mn-ea"/>
                <a:cs typeface="+mn-cs"/>
              </a:rPr>
              <a:t>stanovit harmonogram odstranění rizik</a:t>
            </a:r>
          </a:p>
          <a:p>
            <a:pPr marL="0" indent="0">
              <a:buNone/>
            </a:pPr>
            <a:r>
              <a:rPr lang="cs-CZ" sz="2400" dirty="0" smtClean="0"/>
              <a:t>6. Provozní monitorování kritických bodů</a:t>
            </a:r>
          </a:p>
          <a:p>
            <a:pPr lvl="1"/>
            <a:r>
              <a:rPr lang="cs-CZ" sz="2000" dirty="0" smtClean="0">
                <a:ea typeface="+mn-ea"/>
                <a:cs typeface="+mn-cs"/>
              </a:rPr>
              <a:t>Zavést provozní kontrolu kritických bodů – jak často se budou kontrolovat, začlenění do monitorovacího programu</a:t>
            </a:r>
          </a:p>
          <a:p>
            <a:pPr marL="0" indent="0">
              <a:buNone/>
            </a:pPr>
            <a:r>
              <a:rPr lang="cs-CZ" sz="2400" dirty="0"/>
              <a:t>7. Verifikace</a:t>
            </a:r>
          </a:p>
          <a:p>
            <a:pPr lvl="1"/>
            <a:r>
              <a:rPr lang="cs-CZ" sz="2000" dirty="0">
                <a:ea typeface="+mn-ea"/>
                <a:cs typeface="+mn-cs"/>
              </a:rPr>
              <a:t>Ověřit, zda identifikovaná rizika a jejich kontrola jsou dostatečné</a:t>
            </a:r>
          </a:p>
          <a:p>
            <a:pPr marL="0" indent="0">
              <a:buNone/>
            </a:pPr>
            <a:r>
              <a:rPr lang="cs-CZ" sz="2400" dirty="0"/>
              <a:t>8. přezkoumání </a:t>
            </a:r>
            <a:r>
              <a:rPr lang="cs-CZ" sz="2400" dirty="0" smtClean="0"/>
              <a:t>účinnosti</a:t>
            </a:r>
          </a:p>
          <a:p>
            <a:pPr lvl="1"/>
            <a:r>
              <a:rPr lang="cs-CZ" sz="2000" dirty="0" smtClean="0"/>
              <a:t>Periodické hodnocení účinnosti posouzení rizik podle  zkušeností a průběžných výsledků jakosti vody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1B02-558A-4FD2-8994-10CC290C6D09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04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Novelizace zákona č. 258/2000 Sb. o ochraně veřejného zdraví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WHO </a:t>
            </a:r>
            <a:r>
              <a:rPr lang="cs-CZ" sz="2000" dirty="0"/>
              <a:t>vyhlásila 2004 novou </a:t>
            </a:r>
            <a:r>
              <a:rPr lang="cs-CZ" sz="2000" b="1" dirty="0">
                <a:solidFill>
                  <a:srgbClr val="FF0000"/>
                </a:solidFill>
              </a:rPr>
              <a:t>koncepci zabezpečení dodávky nezávadné vody, která se dosáhne komplexním hodnocením a řízením rizik od zdroje po kohoutek</a:t>
            </a:r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/>
              <a:t>Zákonem </a:t>
            </a:r>
            <a:r>
              <a:rPr lang="cs-CZ" sz="2000" b="1" dirty="0"/>
              <a:t>202/2017 Sb</a:t>
            </a:r>
            <a:r>
              <a:rPr lang="cs-CZ" sz="2000" dirty="0"/>
              <a:t>. kterým se mění zákon č. 373/2011 Sb., o specifických zdravotních službách, ve znění pozdějších předpisů, a některé další </a:t>
            </a:r>
            <a:r>
              <a:rPr lang="cs-CZ" sz="2000" dirty="0" smtClean="0"/>
              <a:t>zákony – provedena změna zákona č.258/2000 Sb.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Cíl – k zajištění jakosti vody kontrolovat </a:t>
            </a:r>
            <a:r>
              <a:rPr lang="cs-CZ" sz="2000" b="1" dirty="0" smtClean="0">
                <a:solidFill>
                  <a:srgbClr val="FF0000"/>
                </a:solidFill>
              </a:rPr>
              <a:t>celý proces výroby pitné vody a její distribuce – zaměřit se na kritické body</a:t>
            </a:r>
          </a:p>
          <a:p>
            <a:pPr marL="0" indent="0">
              <a:buNone/>
            </a:pP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1B02-558A-4FD2-8994-10CC290C6D09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918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Metodika pro malé vodovody </a:t>
            </a:r>
            <a:br>
              <a:rPr lang="cs-CZ" sz="3600" dirty="0" smtClean="0"/>
            </a:br>
            <a:r>
              <a:rPr lang="cs-CZ" sz="2800" dirty="0" smtClean="0"/>
              <a:t>(do 300 osob, roční produkce do 9000 m3)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1600" dirty="0">
                <a:hlinkClick r:id="rId2"/>
              </a:rPr>
              <a:t>http://</a:t>
            </a:r>
            <a:r>
              <a:rPr lang="cs-CZ" sz="1600" dirty="0" smtClean="0">
                <a:hlinkClick r:id="rId2"/>
              </a:rPr>
              <a:t>www.szu.cz/tema/zivotni-prostredi/wsp</a:t>
            </a:r>
            <a:endParaRPr lang="cs-CZ" sz="1600" dirty="0" smtClean="0"/>
          </a:p>
          <a:p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NRC </a:t>
            </a:r>
            <a:r>
              <a:rPr lang="cs-CZ" sz="1600" dirty="0"/>
              <a:t>pro pitnou vodu dále připravilo zjednodušenou metodiku pro posouzení rizik u malých systémů zásobování, včetně </a:t>
            </a:r>
            <a:r>
              <a:rPr lang="cs-CZ" sz="1600" dirty="0" err="1"/>
              <a:t>excelové</a:t>
            </a:r>
            <a:r>
              <a:rPr lang="cs-CZ" sz="1600" dirty="0"/>
              <a:t> pomůcky na záznam nebezpečí a opatření.</a:t>
            </a:r>
          </a:p>
          <a:p>
            <a:r>
              <a:rPr lang="cs-CZ" sz="1600" dirty="0"/>
              <a:t> </a:t>
            </a:r>
            <a:r>
              <a:rPr lang="cs-CZ" sz="1600" dirty="0">
                <a:hlinkClick r:id="rId3"/>
              </a:rPr>
              <a:t>Zjednodušená metodika na zpracování posouzení rizik malých systémů - verze </a:t>
            </a:r>
            <a:r>
              <a:rPr lang="cs-CZ" sz="1600" dirty="0" smtClean="0">
                <a:hlinkClick r:id="rId3"/>
              </a:rPr>
              <a:t>1</a:t>
            </a:r>
            <a:endParaRPr lang="cs-CZ" sz="1600" dirty="0"/>
          </a:p>
          <a:p>
            <a:pPr marL="457200" lvl="1" indent="0">
              <a:buNone/>
            </a:pPr>
            <a:r>
              <a:rPr lang="cs-CZ" sz="1400" dirty="0"/>
              <a:t> </a:t>
            </a:r>
            <a:endParaRPr lang="cs-CZ" sz="1400" dirty="0" smtClean="0"/>
          </a:p>
          <a:p>
            <a:pPr lvl="1"/>
            <a:r>
              <a:rPr lang="cs-CZ" sz="1600" dirty="0" smtClean="0">
                <a:hlinkClick r:id="rId4"/>
              </a:rPr>
              <a:t>Informativní </a:t>
            </a:r>
            <a:r>
              <a:rPr lang="cs-CZ" sz="1600" dirty="0">
                <a:hlinkClick r:id="rId4"/>
              </a:rPr>
              <a:t>přílohy (v editovatelném formátu) - verze 1</a:t>
            </a:r>
            <a:r>
              <a:rPr lang="cs-CZ" sz="1600" dirty="0"/>
              <a:t> </a:t>
            </a:r>
            <a:endParaRPr lang="cs-CZ" sz="1600" dirty="0" smtClean="0"/>
          </a:p>
          <a:p>
            <a:pPr lvl="1"/>
            <a:r>
              <a:rPr lang="cs-CZ" sz="1600" dirty="0" smtClean="0">
                <a:hlinkClick r:id="rId5"/>
              </a:rPr>
              <a:t>Závazná </a:t>
            </a:r>
            <a:r>
              <a:rPr lang="cs-CZ" sz="1600" dirty="0">
                <a:hlinkClick r:id="rId5"/>
              </a:rPr>
              <a:t>příloha III - Nápravná opatření a způsob provozního monitorování pro jednotlivá nebezpečí (ve formátu MS Excel) - verze 1</a:t>
            </a:r>
            <a:r>
              <a:rPr lang="cs-CZ" sz="1600" dirty="0"/>
              <a:t> </a:t>
            </a:r>
            <a:endParaRPr lang="cs-CZ" sz="2800" dirty="0" smtClean="0"/>
          </a:p>
          <a:p>
            <a:pPr marL="0" indent="0">
              <a:buNone/>
            </a:pPr>
            <a:r>
              <a:rPr lang="cs-CZ" sz="1600" dirty="0" smtClean="0"/>
              <a:t>Výhoda – charakterizace rizika se neprovádí, pokud se prokáže riziko, musí se odstranit</a:t>
            </a:r>
            <a:endParaRPr lang="cs-CZ" sz="1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1B02-558A-4FD2-8994-10CC290C6D09}" type="slidenum">
              <a:rPr lang="cs-CZ" altLang="cs-CZ" smtClean="0"/>
              <a:pPr/>
              <a:t>20</a:t>
            </a:fld>
            <a:endParaRPr lang="cs-CZ" altLang="cs-CZ"/>
          </a:p>
        </p:txBody>
      </p:sp>
      <p:pic>
        <p:nvPicPr>
          <p:cNvPr id="5" name="Obrázek 4" descr="http://www.szu.cz/uploads/documents/chzp/voda/pdf/wsp/Zjednodusena_metodika_Posouzeni_rizik_mal - Internet Explorer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5" r="33247"/>
          <a:stretch/>
        </p:blipFill>
        <p:spPr>
          <a:xfrm>
            <a:off x="5220072" y="1556792"/>
            <a:ext cx="2808000" cy="445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8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4516"/>
            <a:ext cx="8229600" cy="1143000"/>
          </a:xfrm>
        </p:spPr>
        <p:txBody>
          <a:bodyPr/>
          <a:lstStyle/>
          <a:p>
            <a:pPr lvl="0"/>
            <a:r>
              <a:rPr lang="nl-NL" altLang="cs-CZ" sz="2400" i="1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nl-NL" altLang="cs-CZ" sz="2400" i="1" dirty="0" bmk="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říloha A. Návrh formuláře pro základní informace o systému zásobování </a:t>
            </a:r>
            <a:r>
              <a:rPr lang="nl-NL" altLang="cs-CZ" sz="2400" i="1" dirty="0" smtClean="0" bmk="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vodou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96585717"/>
              </p:ext>
            </p:extLst>
          </p:nvPr>
        </p:nvGraphicFramePr>
        <p:xfrm>
          <a:off x="251520" y="1700808"/>
          <a:ext cx="4032448" cy="38370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075"/>
                <a:gridCol w="1721854"/>
                <a:gridCol w="1965519"/>
              </a:tblGrid>
              <a:tr h="249335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Základní informace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138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Provozovatel 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rok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Strukturální data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Počet zásobovaných obyvatel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Počet odběratelů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16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Odběratelé se speciálními požadavky na dodávku vody (např. nemocnice)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Jiní významní odběratelé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Počet vodoměrů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Celková délka sítě (m)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šedá litina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tvárná litina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ocel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azbestocement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plast</a:t>
                      </a:r>
                      <a:endParaRPr lang="cs-CZ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5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další</a:t>
                      </a:r>
                      <a:endParaRPr lang="cs-CZ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24" marR="310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0005713"/>
              </p:ext>
            </p:extLst>
          </p:nvPr>
        </p:nvGraphicFramePr>
        <p:xfrm>
          <a:off x="4644008" y="1628798"/>
          <a:ext cx="4140066" cy="4200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284"/>
                <a:gridCol w="1767807"/>
                <a:gridCol w="2017975"/>
              </a:tblGrid>
              <a:tr h="17482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Čerpaná voda m</a:t>
                      </a:r>
                      <a:r>
                        <a:rPr lang="cs-CZ" sz="1000" baseline="30000" dirty="0">
                          <a:effectLst/>
                        </a:rPr>
                        <a:t>3</a:t>
                      </a:r>
                      <a:r>
                        <a:rPr lang="cs-CZ" sz="1000" dirty="0">
                          <a:effectLst/>
                        </a:rPr>
                        <a:t>/rok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2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Povrchová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zdroj 1... (specifikovat)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zdroj 2... (specifikovat)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2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Podzemní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zdroj 1... (specifikovat)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zdroj 2... (specifikovat)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2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Čerpaná voda celkem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1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Voda nakupovaná od jiného výrobce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748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Vyráběná / dodávaná voda m</a:t>
                      </a:r>
                      <a:r>
                        <a:rPr lang="cs-CZ" sz="1000" baseline="30000" dirty="0">
                          <a:effectLst/>
                        </a:rPr>
                        <a:t>3</a:t>
                      </a:r>
                      <a:r>
                        <a:rPr lang="cs-CZ" sz="1000" dirty="0">
                          <a:effectLst/>
                        </a:rPr>
                        <a:t>/rok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2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Domácnosti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2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Průmysl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2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Různé (fontány, hydranty)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2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Ztráty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748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Dodávání vody jinému distributorovi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2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Spotřeba vody na úpravně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748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Vyráběná / dodávaná voda celkem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2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Průměrná spotřeba l/os./den 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2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Domácnosti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4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Celkově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9FFF-3F31-4033-9F0F-7E0533B3D81B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68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Příloha B. Návrh formuláře s informacemi o </a:t>
            </a:r>
            <a:r>
              <a:rPr lang="cs-CZ" sz="2400" dirty="0" smtClean="0"/>
              <a:t>zaměstnanci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116703"/>
              </p:ext>
            </p:extLst>
          </p:nvPr>
        </p:nvGraphicFramePr>
        <p:xfrm>
          <a:off x="1187624" y="1700804"/>
          <a:ext cx="6336704" cy="3813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1228"/>
                <a:gridCol w="3555476"/>
              </a:tblGrid>
              <a:tr h="29683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Informace o zaměstnanci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7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Jméno pracovníka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Adresa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Kontakty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Pracovní pozice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Hlavní úkoly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Zodpovědnost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Kvalifikace, školení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Nadřízený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Jméno, pozice, kontakty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Zástupce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Jméno, pozice, kontakty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9FFF-3F31-4033-9F0F-7E0533B3D81B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69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Příloha C. Návrh formuláře pro dokumentaci jednorázového opatření k odstranění (snížení) rizika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109444"/>
              </p:ext>
            </p:extLst>
          </p:nvPr>
        </p:nvGraphicFramePr>
        <p:xfrm>
          <a:off x="1547664" y="1412776"/>
          <a:ext cx="6264695" cy="5192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4287"/>
                <a:gridCol w="1748448"/>
                <a:gridCol w="108233"/>
                <a:gridCol w="1853727"/>
              </a:tblGrid>
              <a:tr h="748663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Dokumentace opatření k odstranění (snížení) rizika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0913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 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číslo: XX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8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Riziko (kritický bod)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Nezabezpečený vstup do jímacího zařízení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3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Popis situace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3942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Otevřená šachta – riziko kontaminace vody zvířaty, lidmi apod.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3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Autor: Novák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Datum: 3. 3. 2008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3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Nápravná opatření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07883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Zajistit vstup uzamykatelnými dveřmi.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Zodpovědnost: p. Černý do 1. 4. 2008.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3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Autor: Novák</a:t>
                      </a:r>
                      <a:endParaRPr lang="cs-CZ" sz="16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Datum: 3. 3. 2008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3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Provedená opatření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3942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Zajištěný vstup uzamykatelnými dveřmi</a:t>
                      </a:r>
                      <a:r>
                        <a:rPr lang="cs-CZ" sz="1600" dirty="0">
                          <a:effectLst/>
                        </a:rPr>
                        <a:t>.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3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Autor: Černý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Datum: 25. 3 .2008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3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Kontrola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3942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Uzamčený vstup</a:t>
                      </a:r>
                      <a:r>
                        <a:rPr lang="cs-CZ" sz="1600" dirty="0">
                          <a:effectLst/>
                        </a:rPr>
                        <a:t>.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3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Autor: Novák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Datum: 1. 4. 2008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1B02-558A-4FD2-8994-10CC290C6D09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43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formuláře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pro </a:t>
            </a:r>
            <a:r>
              <a:rPr lang="cs-CZ" b="1" dirty="0"/>
              <a:t>dokumentaci plánu střednědobých a dlouhodobých opatření</a:t>
            </a:r>
          </a:p>
          <a:p>
            <a:r>
              <a:rPr lang="cs-CZ" b="1" dirty="0" smtClean="0"/>
              <a:t>pro </a:t>
            </a:r>
            <a:r>
              <a:rPr lang="cs-CZ" b="1" dirty="0"/>
              <a:t>dokumentaci návodu k údržbě</a:t>
            </a:r>
          </a:p>
          <a:p>
            <a:r>
              <a:rPr lang="cs-CZ" b="1" dirty="0" smtClean="0"/>
              <a:t>pro </a:t>
            </a:r>
            <a:r>
              <a:rPr lang="cs-CZ" b="1" dirty="0"/>
              <a:t>dokumentaci návodu ke sledování (monitorování) kritického </a:t>
            </a:r>
            <a:r>
              <a:rPr lang="cs-CZ" b="1" dirty="0" smtClean="0"/>
              <a:t>bodu</a:t>
            </a:r>
          </a:p>
          <a:p>
            <a:r>
              <a:rPr lang="cs-CZ" b="1" dirty="0"/>
              <a:t>kontrolního seznamu pro každoroční hodnocení systému zásobování </a:t>
            </a:r>
            <a:r>
              <a:rPr lang="cs-CZ" b="1" dirty="0" smtClean="0"/>
              <a:t>vodou</a:t>
            </a: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1B02-558A-4FD2-8994-10CC290C6D09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72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78098"/>
          </a:xfrm>
        </p:spPr>
        <p:txBody>
          <a:bodyPr/>
          <a:lstStyle/>
          <a:p>
            <a:r>
              <a:rPr lang="cs-CZ" sz="2400" dirty="0">
                <a:hlinkClick r:id="rId2"/>
              </a:rPr>
              <a:t>Nápravná opatření a způsob provozního monitorování pro jednotlivá nebezpečí (ve formátu MS Excel</a:t>
            </a:r>
            <a:r>
              <a:rPr lang="cs-CZ" sz="2400" dirty="0" smtClean="0">
                <a:hlinkClick r:id="rId2"/>
              </a:rPr>
              <a:t>)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011943"/>
              </p:ext>
            </p:extLst>
          </p:nvPr>
        </p:nvGraphicFramePr>
        <p:xfrm>
          <a:off x="792629" y="1124745"/>
          <a:ext cx="7570135" cy="5393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56"/>
                <a:gridCol w="4249771"/>
                <a:gridCol w="1914624"/>
                <a:gridCol w="661795"/>
                <a:gridCol w="710289"/>
              </a:tblGrid>
              <a:tr h="2138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Vodovod/objekt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</a:tr>
              <a:tr h="215074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Vlastník: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</a:tr>
              <a:tr h="2138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Provozovatel: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</a:tr>
              <a:tr h="2138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Zpracoval: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</a:tr>
              <a:tr h="213843">
                <a:tc>
                  <a:txBody>
                    <a:bodyPr/>
                    <a:lstStyle/>
                    <a:p>
                      <a:pPr algn="l" fontAlgn="b"/>
                      <a:endParaRPr lang="cs-CZ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</a:tr>
              <a:tr h="2138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Datum: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</a:tr>
              <a:tr h="210306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</a:tr>
              <a:tr h="215074"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 dirty="0">
                          <a:effectLst/>
                        </a:rPr>
                        <a:t>1.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Zdroj vody, jímání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b"/>
                </a:tc>
              </a:tr>
              <a:tr h="29815">
                <a:tc>
                  <a:txBody>
                    <a:bodyPr/>
                    <a:lstStyle/>
                    <a:p>
                      <a:pPr algn="l" fontAlgn="ctr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Nebezpečná událost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Nebezpečí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5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1.1a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voda surová neodpovídá dlouhodobě v chemických ukazatelích </a:t>
                      </a:r>
                      <a:r>
                        <a:rPr lang="cs-CZ" sz="1400" u="none" strike="noStrike" dirty="0" smtClean="0">
                          <a:effectLst/>
                        </a:rPr>
                        <a:t>v </a:t>
                      </a:r>
                      <a:r>
                        <a:rPr lang="cs-CZ" sz="1400" u="none" strike="noStrike" dirty="0">
                          <a:effectLst/>
                        </a:rPr>
                        <a:t>důsledku přirozené geochemie podloží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CH kontaminace pitné vody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174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1.1b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voda surová neodpovídá v chemických ukazatelích </a:t>
                      </a:r>
                      <a:r>
                        <a:rPr lang="cs-CZ" sz="1400" u="none" strike="noStrike" dirty="0" smtClean="0">
                          <a:effectLst/>
                        </a:rPr>
                        <a:t>důsledkem </a:t>
                      </a:r>
                      <a:r>
                        <a:rPr lang="cs-CZ" sz="1400" u="none" strike="noStrike" dirty="0">
                          <a:effectLst/>
                        </a:rPr>
                        <a:t>činností v okolí zdroje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CH kontaminace pitné vody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857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1.2a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voda surová neodpovídá trvale nebo přechodně v mikrobiologických ukazatelích </a:t>
                      </a:r>
                      <a:r>
                        <a:rPr lang="cs-CZ" sz="1400" u="none" strike="noStrike" dirty="0" smtClean="0">
                          <a:effectLst/>
                        </a:rPr>
                        <a:t>i </a:t>
                      </a:r>
                      <a:r>
                        <a:rPr lang="cs-CZ" sz="1400" u="none" strike="noStrike" dirty="0">
                          <a:effectLst/>
                        </a:rPr>
                        <a:t>přes dobrý technický stav jímacího objektu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MB kontaminace pitné vody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566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1.2b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voda surová neodpovídá trvale nebo přechodně v mikrobiologických ukazatelích </a:t>
                      </a:r>
                      <a:r>
                        <a:rPr lang="cs-CZ" sz="1400" u="none" strike="noStrike" dirty="0" smtClean="0">
                          <a:effectLst/>
                        </a:rPr>
                        <a:t>i </a:t>
                      </a:r>
                      <a:r>
                        <a:rPr lang="cs-CZ" sz="1400" u="none" strike="noStrike" dirty="0">
                          <a:effectLst/>
                        </a:rPr>
                        <a:t>přes dobrý technický stav jímacího objektu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MB kontaminace pitné vody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462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1.3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nebezpečí průniku povrchové vody nebo drobných živočichů do vrtu/studny v důsledku jeho špatného technického stavu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MB kontaminace pitné vody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1B02-558A-4FD2-8994-10CC290C6D09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44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dirty="0" smtClean="0"/>
              <a:t>Vybraná nebezpečí </a:t>
            </a:r>
            <a:br>
              <a:rPr lang="cs-CZ" sz="2800" dirty="0" smtClean="0"/>
            </a:br>
            <a:r>
              <a:rPr lang="cs-CZ" sz="2800" dirty="0" smtClean="0"/>
              <a:t>1. zdroj vody jímání</a:t>
            </a:r>
            <a:endParaRPr lang="cs-CZ" sz="28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07522"/>
              </p:ext>
            </p:extLst>
          </p:nvPr>
        </p:nvGraphicFramePr>
        <p:xfrm>
          <a:off x="323528" y="1268760"/>
          <a:ext cx="8363272" cy="5136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632"/>
                <a:gridCol w="1695838"/>
                <a:gridCol w="1104583"/>
                <a:gridCol w="1262381"/>
                <a:gridCol w="489381"/>
                <a:gridCol w="930797"/>
                <a:gridCol w="2603660"/>
              </a:tblGrid>
              <a:tr h="451170">
                <a:tc>
                  <a:txBody>
                    <a:bodyPr/>
                    <a:lstStyle/>
                    <a:p>
                      <a:pPr algn="l" fontAlgn="b"/>
                      <a:r>
                        <a:rPr lang="cs-CZ" sz="1050" u="none" strike="noStrike" dirty="0">
                          <a:effectLst/>
                        </a:rPr>
                        <a:t> 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9" marR="3949" marT="39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Nebezpečná událost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49" marR="3949" marT="3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Nebezpečí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49" marR="3949" marT="3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Nápravná opatření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49" marR="3949" marT="3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Monitoring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49" marR="3949" marT="3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12">
                <a:tc>
                  <a:txBody>
                    <a:bodyPr/>
                    <a:lstStyle/>
                    <a:p>
                      <a:pPr algn="l" fontAlgn="b"/>
                      <a:r>
                        <a:rPr lang="cs-CZ" sz="1050" u="none" strike="noStrike">
                          <a:effectLst/>
                        </a:rPr>
                        <a:t> </a:t>
                      </a:r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9" marR="3949" marT="39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49" marR="3949" marT="3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49" marR="3949" marT="3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provozní (organizační)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49" marR="3949" marT="3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technická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49" marR="3949" marT="3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49" marR="3949" marT="3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1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>
                          <a:effectLst/>
                        </a:rPr>
                        <a:t>1.1a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49" marR="3949" marT="3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voda surová neodpovídá dlouhodobě v chemických ukazatelích </a:t>
                      </a:r>
                      <a:r>
                        <a:rPr lang="cs-CZ" sz="1600" u="none" strike="noStrike" dirty="0" smtClean="0">
                          <a:effectLst/>
                        </a:rPr>
                        <a:t> </a:t>
                      </a:r>
                      <a:r>
                        <a:rPr lang="cs-CZ" sz="1600" u="none" strike="noStrike" dirty="0">
                          <a:effectLst/>
                        </a:rPr>
                        <a:t>v důsledku přirozené geochemie podloží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9" marR="3949" marT="3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CH kontaminace pitné vody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9" marR="3949" marT="3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viz úprava vody (3.1, 3.2)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9" marR="3949" marT="3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9" marR="3949" marT="3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6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>
                          <a:effectLst/>
                        </a:rPr>
                        <a:t>1.1b</a:t>
                      </a:r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49" marR="3949" marT="3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voda surová neodpovídá v chemických ukazatelích </a:t>
                      </a:r>
                      <a:r>
                        <a:rPr lang="cs-CZ" sz="1600" u="none" strike="noStrike" dirty="0" smtClean="0">
                          <a:effectLst/>
                        </a:rPr>
                        <a:t>důsledkem </a:t>
                      </a:r>
                      <a:r>
                        <a:rPr lang="cs-CZ" sz="1600" u="none" strike="noStrike" dirty="0">
                          <a:effectLst/>
                        </a:rPr>
                        <a:t>činností v okolí zdroje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9" marR="3949" marT="3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CH kontaminace pitné vody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9" marR="3949" marT="3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pravidelná kontrola činností v okolí zdroje, snaha o eliminaci zdroje znečištění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9" marR="3949" marT="3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dostatečně účinná a fungující technologie úpravy vody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9" marR="3949" marT="3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cs-CZ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9" marR="3949" marT="3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kontrola kvality surové vody (případně ve vyšší četnosti</a:t>
                      </a:r>
                      <a:r>
                        <a:rPr lang="cs-CZ" sz="1600" u="none" strike="noStrike" dirty="0" smtClean="0">
                          <a:effectLst/>
                        </a:rPr>
                        <a:t>,),  </a:t>
                      </a:r>
                      <a:r>
                        <a:rPr lang="cs-CZ" sz="1600" u="none" strike="noStrike" dirty="0">
                          <a:effectLst/>
                        </a:rPr>
                        <a:t>on-line sledování vhodných </a:t>
                      </a:r>
                      <a:r>
                        <a:rPr lang="cs-CZ" sz="1600" u="none" strike="noStrike" dirty="0" err="1">
                          <a:effectLst/>
                        </a:rPr>
                        <a:t>chem</a:t>
                      </a:r>
                      <a:r>
                        <a:rPr lang="cs-CZ" sz="1600" u="none" strike="noStrike" dirty="0">
                          <a:effectLst/>
                        </a:rPr>
                        <a:t>. ukazatelů na ÚV podle doporučení dodavatele technologie úpravy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9" marR="3949" marT="3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1B02-558A-4FD2-8994-10CC290C6D09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10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Novelizace zákona č. 258/2000 Sb. o ochraně veřejného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 smtClean="0"/>
              <a:t>Nově §3c:</a:t>
            </a:r>
          </a:p>
          <a:p>
            <a:r>
              <a:rPr lang="cs-CZ" sz="2000" b="1" dirty="0">
                <a:solidFill>
                  <a:srgbClr val="0070C0"/>
                </a:solidFill>
              </a:rPr>
              <a:t>Povinnost vypracovat provozní </a:t>
            </a:r>
            <a:r>
              <a:rPr lang="cs-CZ" sz="2000" b="1" dirty="0" smtClean="0">
                <a:solidFill>
                  <a:srgbClr val="0070C0"/>
                </a:solidFill>
              </a:rPr>
              <a:t>řád </a:t>
            </a:r>
            <a:r>
              <a:rPr lang="cs-CZ" sz="2000" dirty="0" smtClean="0"/>
              <a:t>– stanoven jeho obsah:</a:t>
            </a:r>
          </a:p>
          <a:p>
            <a:pPr marL="457200" lvl="1" indent="0">
              <a:buNone/>
            </a:pPr>
            <a:r>
              <a:rPr lang="cs-CZ" sz="1800" dirty="0"/>
              <a:t>a) údaje o </a:t>
            </a:r>
            <a:r>
              <a:rPr lang="cs-CZ" sz="1800" b="1" dirty="0">
                <a:solidFill>
                  <a:srgbClr val="FF0000"/>
                </a:solidFill>
              </a:rPr>
              <a:t>zdroji a místu odběru vzorků surové vody</a:t>
            </a:r>
            <a:r>
              <a:rPr lang="cs-CZ" sz="1800" dirty="0"/>
              <a:t>,</a:t>
            </a:r>
          </a:p>
          <a:p>
            <a:pPr marL="457200" lvl="1" indent="0">
              <a:buNone/>
            </a:pPr>
            <a:r>
              <a:rPr lang="cs-CZ" sz="1800" dirty="0" smtClean="0"/>
              <a:t>b</a:t>
            </a:r>
            <a:r>
              <a:rPr lang="cs-CZ" sz="1800" dirty="0"/>
              <a:t>) základní údaje o </a:t>
            </a:r>
            <a:r>
              <a:rPr lang="cs-CZ" sz="1800" b="1" dirty="0">
                <a:solidFill>
                  <a:srgbClr val="FF0000"/>
                </a:solidFill>
              </a:rPr>
              <a:t>technologii úpravy vody</a:t>
            </a:r>
            <a:r>
              <a:rPr lang="cs-CZ" sz="1800" dirty="0"/>
              <a:t>, používaných chemických látkách a chemických směsích,</a:t>
            </a:r>
          </a:p>
          <a:p>
            <a:pPr marL="457200" lvl="1" indent="0">
              <a:buNone/>
            </a:pPr>
            <a:r>
              <a:rPr lang="cs-CZ" sz="1800" dirty="0" smtClean="0"/>
              <a:t>c</a:t>
            </a:r>
            <a:r>
              <a:rPr lang="cs-CZ" sz="1800" dirty="0"/>
              <a:t>) údaje o </a:t>
            </a:r>
            <a:r>
              <a:rPr lang="cs-CZ" sz="1800" b="1" dirty="0">
                <a:solidFill>
                  <a:srgbClr val="FF0000"/>
                </a:solidFill>
              </a:rPr>
              <a:t>opatřeních nutných pro omezení nepřijatelných rizik </a:t>
            </a:r>
            <a:r>
              <a:rPr lang="cs-CZ" sz="1800" dirty="0"/>
              <a:t>v celém systému zásobování,</a:t>
            </a:r>
          </a:p>
          <a:p>
            <a:pPr marL="457200" lvl="1" indent="0">
              <a:buNone/>
            </a:pPr>
            <a:r>
              <a:rPr lang="cs-CZ" sz="1800" dirty="0" smtClean="0"/>
              <a:t>d</a:t>
            </a:r>
            <a:r>
              <a:rPr lang="cs-CZ" sz="1800" dirty="0"/>
              <a:t>) předpokládaný počet zásobovaných osob,</a:t>
            </a:r>
          </a:p>
          <a:p>
            <a:pPr marL="457200" lvl="1" indent="0">
              <a:buNone/>
            </a:pPr>
            <a:r>
              <a:rPr lang="cs-CZ" sz="1800" dirty="0" smtClean="0"/>
              <a:t>e) </a:t>
            </a:r>
            <a:r>
              <a:rPr lang="cs-CZ" sz="1800" b="1" dirty="0">
                <a:solidFill>
                  <a:srgbClr val="FF0000"/>
                </a:solidFill>
              </a:rPr>
              <a:t>monitorovací program</a:t>
            </a:r>
            <a:r>
              <a:rPr lang="cs-CZ" sz="1800" dirty="0"/>
              <a:t>,</a:t>
            </a:r>
          </a:p>
          <a:p>
            <a:pPr marL="457200" lvl="1" indent="0">
              <a:buNone/>
            </a:pPr>
            <a:r>
              <a:rPr lang="cs-CZ" sz="1800" dirty="0" smtClean="0"/>
              <a:t>f</a:t>
            </a:r>
            <a:r>
              <a:rPr lang="cs-CZ" sz="1800" dirty="0"/>
              <a:t>) </a:t>
            </a:r>
            <a:r>
              <a:rPr lang="cs-CZ" sz="1800" b="1" dirty="0">
                <a:solidFill>
                  <a:srgbClr val="FF0000"/>
                </a:solidFill>
              </a:rPr>
              <a:t>posouzení rizik</a:t>
            </a:r>
            <a:r>
              <a:rPr lang="cs-CZ" sz="1800" dirty="0"/>
              <a:t>, </a:t>
            </a:r>
            <a:endParaRPr lang="cs-CZ" sz="1800" dirty="0" smtClean="0"/>
          </a:p>
          <a:p>
            <a:pPr marL="457200" lvl="1" indent="0">
              <a:buNone/>
            </a:pPr>
            <a:r>
              <a:rPr lang="cs-CZ" sz="1800" dirty="0" smtClean="0"/>
              <a:t>g</a:t>
            </a:r>
            <a:r>
              <a:rPr lang="cs-CZ" sz="1800" dirty="0"/>
              <a:t>) </a:t>
            </a:r>
            <a:r>
              <a:rPr lang="cs-CZ" sz="1800" b="1" dirty="0">
                <a:solidFill>
                  <a:srgbClr val="FF0000"/>
                </a:solidFill>
              </a:rPr>
              <a:t>způsob vedení záznamů o kontrole funkce systému zásobování a o provádění údržby</a:t>
            </a:r>
            <a:r>
              <a:rPr lang="cs-CZ" sz="1800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1B02-558A-4FD2-8994-10CC290C6D09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90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9C46-1D62-40FE-B090-8040E93D112E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Novelizace zákona č. 258/2000 Sb. o ochraně veřejného zdraví</a:t>
            </a:r>
            <a:endParaRPr lang="cs-CZ" altLang="cs-CZ" sz="2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400" b="1" dirty="0">
                <a:solidFill>
                  <a:srgbClr val="0070C0"/>
                </a:solidFill>
              </a:rPr>
              <a:t>Monitorovací program</a:t>
            </a:r>
            <a:r>
              <a:rPr lang="cs-CZ" altLang="cs-CZ" sz="2400" dirty="0"/>
              <a:t> obsahuje </a:t>
            </a:r>
            <a:r>
              <a:rPr lang="cs-CZ" altLang="cs-CZ" sz="2400" dirty="0" smtClean="0"/>
              <a:t>plán:</a:t>
            </a:r>
          </a:p>
          <a:p>
            <a:pPr marL="0" indent="0">
              <a:buNone/>
            </a:pPr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a) sběru a rozborů bodových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vzorků vody nebo měření </a:t>
            </a:r>
            <a:r>
              <a:rPr lang="cs-CZ" altLang="cs-CZ" sz="2400" dirty="0" smtClean="0"/>
              <a:t>zaznamenaných procesem průběžného monitorování včetně způsobu stanovení míst odběru vody, </a:t>
            </a:r>
          </a:p>
          <a:p>
            <a:pPr marL="0" indent="0">
              <a:buNone/>
            </a:pPr>
            <a:r>
              <a:rPr lang="cs-CZ" altLang="cs-CZ" sz="2400" dirty="0" smtClean="0"/>
              <a:t>b</a:t>
            </a:r>
            <a:r>
              <a:rPr lang="cs-CZ" altLang="cs-CZ" sz="2400" dirty="0"/>
              <a:t>) kontroly záznamů </a:t>
            </a:r>
            <a:r>
              <a:rPr lang="cs-CZ" altLang="cs-CZ" sz="2400" b="1" dirty="0">
                <a:solidFill>
                  <a:srgbClr val="FF0000"/>
                </a:solidFill>
              </a:rPr>
              <a:t>funkčnosti a stavu údržby zařízení</a:t>
            </a:r>
            <a:r>
              <a:rPr lang="cs-CZ" altLang="cs-CZ" sz="2400" dirty="0"/>
              <a:t>,</a:t>
            </a:r>
          </a:p>
          <a:p>
            <a:pPr marL="0" indent="0">
              <a:buNone/>
            </a:pPr>
            <a:r>
              <a:rPr lang="cs-CZ" altLang="cs-CZ" sz="2400" dirty="0" smtClean="0"/>
              <a:t>c</a:t>
            </a:r>
            <a:r>
              <a:rPr lang="cs-CZ" altLang="cs-CZ" sz="2400" dirty="0"/>
              <a:t>) </a:t>
            </a:r>
            <a:r>
              <a:rPr lang="cs-CZ" altLang="cs-CZ" sz="2400" b="1" dirty="0">
                <a:solidFill>
                  <a:srgbClr val="FF0000"/>
                </a:solidFill>
              </a:rPr>
              <a:t>kontroly úpravy vody, odběru vzorků vody, akumulací a rozvodné infrastruktury </a:t>
            </a:r>
            <a:r>
              <a:rPr lang="cs-CZ" altLang="cs-CZ" sz="2400" dirty="0"/>
              <a:t>a</a:t>
            </a:r>
          </a:p>
          <a:p>
            <a:pPr marL="0" indent="0">
              <a:buNone/>
            </a:pPr>
            <a:r>
              <a:rPr lang="cs-CZ" altLang="cs-CZ" sz="2400" dirty="0" smtClean="0"/>
              <a:t>d</a:t>
            </a:r>
            <a:r>
              <a:rPr lang="cs-CZ" altLang="cs-CZ" sz="2400" dirty="0"/>
              <a:t>) </a:t>
            </a:r>
            <a:r>
              <a:rPr lang="cs-CZ" altLang="cs-CZ" sz="2400" b="1" dirty="0">
                <a:solidFill>
                  <a:srgbClr val="FF0000"/>
                </a:solidFill>
              </a:rPr>
              <a:t>kontroly ochranného pásma</a:t>
            </a:r>
            <a:r>
              <a:rPr lang="cs-CZ" altLang="cs-CZ" sz="2400" dirty="0" smtClean="0"/>
              <a:t>.</a:t>
            </a: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Monitorovací program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000" dirty="0"/>
              <a:t>musí </a:t>
            </a:r>
            <a:r>
              <a:rPr lang="cs-CZ" altLang="cs-CZ" sz="2000" dirty="0" smtClean="0"/>
              <a:t>umožňovat</a:t>
            </a:r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r>
              <a:rPr lang="cs-CZ" altLang="cs-CZ" sz="2000" dirty="0" smtClean="0"/>
              <a:t>a) ověřit</a:t>
            </a:r>
            <a:r>
              <a:rPr lang="cs-CZ" altLang="cs-CZ" sz="2000" dirty="0"/>
              <a:t>, že </a:t>
            </a:r>
            <a:r>
              <a:rPr lang="cs-CZ" altLang="cs-CZ" sz="2400" b="1" dirty="0">
                <a:solidFill>
                  <a:srgbClr val="FF0000"/>
                </a:solidFill>
              </a:rPr>
              <a:t>opatření zavedená za účelem kontroly rizik </a:t>
            </a:r>
            <a:r>
              <a:rPr lang="cs-CZ" altLang="cs-CZ" sz="2000" dirty="0"/>
              <a:t>pro veřejné zdraví </a:t>
            </a:r>
            <a:r>
              <a:rPr lang="cs-CZ" altLang="cs-CZ" sz="2400" b="1" dirty="0">
                <a:solidFill>
                  <a:srgbClr val="FF0000"/>
                </a:solidFill>
              </a:rPr>
              <a:t>fungují účinně </a:t>
            </a:r>
            <a:r>
              <a:rPr lang="cs-CZ" altLang="cs-CZ" sz="2000" dirty="0"/>
              <a:t>v celém řetězci zásobování </a:t>
            </a:r>
            <a:r>
              <a:rPr lang="cs-CZ" altLang="cs-CZ" sz="2000" dirty="0" smtClean="0"/>
              <a:t>vodou</a:t>
            </a:r>
          </a:p>
          <a:p>
            <a:pPr marL="400050" lvl="1" indent="0">
              <a:buNone/>
            </a:pPr>
            <a:r>
              <a:rPr lang="cs-CZ" altLang="cs-CZ" sz="1600" dirty="0"/>
              <a:t>	</a:t>
            </a:r>
            <a:r>
              <a:rPr lang="cs-CZ" altLang="cs-CZ" sz="1600" dirty="0" smtClean="0"/>
              <a:t>od </a:t>
            </a:r>
            <a:r>
              <a:rPr lang="cs-CZ" altLang="cs-CZ" sz="1600" dirty="0"/>
              <a:t>povodí přes místo odběru, úpravu, akumulaci a distribuci ke konečnému </a:t>
            </a:r>
            <a:r>
              <a:rPr lang="cs-CZ" altLang="cs-CZ" sz="1600" dirty="0" smtClean="0"/>
              <a:t>	odběrateli</a:t>
            </a:r>
            <a:r>
              <a:rPr lang="cs-CZ" altLang="cs-CZ" sz="1600" dirty="0"/>
              <a:t>,</a:t>
            </a:r>
          </a:p>
          <a:p>
            <a:pPr marL="0" indent="0">
              <a:buNone/>
            </a:pPr>
            <a:r>
              <a:rPr lang="cs-CZ" altLang="cs-CZ" sz="2000" dirty="0" smtClean="0"/>
              <a:t>b</a:t>
            </a:r>
            <a:r>
              <a:rPr lang="cs-CZ" altLang="cs-CZ" sz="2000" dirty="0"/>
              <a:t>) poskytnutí </a:t>
            </a:r>
            <a:r>
              <a:rPr lang="cs-CZ" altLang="cs-CZ" sz="2400" b="1" dirty="0">
                <a:solidFill>
                  <a:srgbClr val="FF0000"/>
                </a:solidFill>
              </a:rPr>
              <a:t>informací o jakosti </a:t>
            </a:r>
            <a:r>
              <a:rPr lang="cs-CZ" altLang="cs-CZ" sz="2000" dirty="0"/>
              <a:t>vyráběné a dodávané pitné vody,</a:t>
            </a:r>
          </a:p>
          <a:p>
            <a:pPr marL="0" indent="0">
              <a:buNone/>
            </a:pPr>
            <a:r>
              <a:rPr lang="cs-CZ" altLang="cs-CZ" sz="2000" dirty="0" smtClean="0"/>
              <a:t>c</a:t>
            </a:r>
            <a:r>
              <a:rPr lang="cs-CZ" altLang="cs-CZ" sz="2000" dirty="0"/>
              <a:t>) ověřit, že u odběratele a další osoby v obdobném postavení je voda </a:t>
            </a:r>
            <a:r>
              <a:rPr lang="cs-CZ" altLang="cs-CZ" sz="2000" b="1" dirty="0"/>
              <a:t>zdravotně nezávadná </a:t>
            </a:r>
            <a:r>
              <a:rPr lang="cs-CZ" altLang="cs-CZ" sz="2000" dirty="0"/>
              <a:t>a odpovídá všem požadavkům </a:t>
            </a:r>
            <a:endParaRPr lang="cs-CZ" altLang="cs-CZ" sz="2000" dirty="0" smtClean="0"/>
          </a:p>
          <a:p>
            <a:pPr marL="0" indent="0">
              <a:buNone/>
            </a:pPr>
            <a:r>
              <a:rPr lang="cs-CZ" altLang="cs-CZ" sz="2000" dirty="0" smtClean="0"/>
              <a:t>d</a:t>
            </a:r>
            <a:r>
              <a:rPr lang="cs-CZ" altLang="cs-CZ" sz="2000" dirty="0"/>
              <a:t>) určit </a:t>
            </a:r>
            <a:r>
              <a:rPr lang="cs-CZ" altLang="cs-CZ" sz="2400" b="1" dirty="0">
                <a:solidFill>
                  <a:srgbClr val="FF0000"/>
                </a:solidFill>
              </a:rPr>
              <a:t>nejvhodnější způsoby zmírňování rizik </a:t>
            </a:r>
            <a:r>
              <a:rPr lang="cs-CZ" altLang="cs-CZ" sz="2000" dirty="0"/>
              <a:t>pro veřejné zdraví.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1B02-558A-4FD2-8994-10CC290C6D09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477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Posouzení rizik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dirty="0" smtClean="0"/>
              <a:t>obsahuje</a:t>
            </a: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r>
              <a:rPr lang="cs-CZ" sz="2800" dirty="0"/>
              <a:t>a) </a:t>
            </a:r>
            <a:r>
              <a:rPr lang="cs-CZ" sz="2800" b="1" dirty="0">
                <a:solidFill>
                  <a:srgbClr val="FF0000"/>
                </a:solidFill>
              </a:rPr>
              <a:t>popis systému </a:t>
            </a:r>
            <a:r>
              <a:rPr lang="cs-CZ" sz="2800" dirty="0"/>
              <a:t>zásobování vodou,</a:t>
            </a:r>
          </a:p>
          <a:p>
            <a:pPr marL="0" indent="0">
              <a:buNone/>
            </a:pPr>
            <a:r>
              <a:rPr lang="cs-CZ" sz="2800" dirty="0" smtClean="0"/>
              <a:t>b</a:t>
            </a:r>
            <a:r>
              <a:rPr lang="cs-CZ" sz="2800" dirty="0"/>
              <a:t>) </a:t>
            </a:r>
            <a:r>
              <a:rPr lang="cs-CZ" sz="2800" b="1" dirty="0">
                <a:solidFill>
                  <a:srgbClr val="FF0000"/>
                </a:solidFill>
              </a:rPr>
              <a:t>popis zjištěných nebezpečí </a:t>
            </a:r>
            <a:r>
              <a:rPr lang="cs-CZ" sz="2800" dirty="0"/>
              <a:t>a odhad jejich závažnosti a</a:t>
            </a:r>
          </a:p>
          <a:p>
            <a:pPr marL="0" indent="0">
              <a:buNone/>
            </a:pPr>
            <a:r>
              <a:rPr lang="cs-CZ" sz="2800" dirty="0" smtClean="0"/>
              <a:t>c</a:t>
            </a:r>
            <a:r>
              <a:rPr lang="cs-CZ" sz="2800" dirty="0"/>
              <a:t>) </a:t>
            </a:r>
            <a:r>
              <a:rPr lang="cs-CZ" sz="2800" b="1" dirty="0">
                <a:solidFill>
                  <a:srgbClr val="FF0000"/>
                </a:solidFill>
              </a:rPr>
              <a:t>stanovení nápravných nebo kontrolních opatření </a:t>
            </a:r>
            <a:r>
              <a:rPr lang="cs-CZ" sz="2800" dirty="0"/>
              <a:t>k odstranění nebo zmírnění </a:t>
            </a:r>
            <a:r>
              <a:rPr lang="cs-CZ" sz="2800" b="1" dirty="0">
                <a:solidFill>
                  <a:srgbClr val="FF0000"/>
                </a:solidFill>
              </a:rPr>
              <a:t>nepřijatelných rizik </a:t>
            </a:r>
            <a:r>
              <a:rPr lang="cs-CZ" sz="2800" dirty="0"/>
              <a:t>v celém systému zásobování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1B02-558A-4FD2-8994-10CC290C6D09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388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Povinnost zveřejňovat informace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dirty="0" smtClean="0"/>
              <a:t>§ </a:t>
            </a:r>
            <a:r>
              <a:rPr lang="cs-CZ" sz="2800" dirty="0"/>
              <a:t>3a nový odstavec 9: </a:t>
            </a:r>
            <a:r>
              <a:rPr lang="cs-CZ" sz="2400" dirty="0"/>
              <a:t>..povinné osoby povinny zajistit, aby byly na jejich internetových stránkách nebo způsobem v místě obvyklým veřejně přístupné aktuální informace o</a:t>
            </a:r>
          </a:p>
          <a:p>
            <a:pPr marL="400050" lvl="1" indent="0">
              <a:buNone/>
            </a:pPr>
            <a:r>
              <a:rPr lang="cs-CZ" sz="2400" dirty="0"/>
              <a:t>	a) </a:t>
            </a:r>
            <a:r>
              <a:rPr lang="cs-CZ" sz="2400" b="1" dirty="0"/>
              <a:t>jakosti dodávané pitné vody a chemických látkách </a:t>
            </a:r>
            <a:r>
              <a:rPr lang="cs-CZ" sz="2400" dirty="0"/>
              <a:t>a chemických </a:t>
            </a:r>
            <a:r>
              <a:rPr lang="cs-CZ" sz="2400" dirty="0" smtClean="0"/>
              <a:t>směsích </a:t>
            </a:r>
            <a:r>
              <a:rPr lang="cs-CZ" sz="2400" dirty="0"/>
              <a:t>použitých k úpravě této vody,</a:t>
            </a:r>
          </a:p>
          <a:p>
            <a:pPr marL="400050" lvl="1" indent="0">
              <a:buNone/>
            </a:pPr>
            <a:r>
              <a:rPr lang="cs-CZ" sz="2400" dirty="0"/>
              <a:t>	b) tom, </a:t>
            </a:r>
            <a:r>
              <a:rPr lang="cs-CZ" sz="2400" b="1" dirty="0"/>
              <a:t>zda bylo zpracováno posouzení rizik </a:t>
            </a:r>
            <a:r>
              <a:rPr lang="cs-CZ" sz="2400" dirty="0"/>
              <a:t>a v jakém roce, a</a:t>
            </a:r>
          </a:p>
          <a:p>
            <a:pPr marL="400050" lvl="1" indent="0">
              <a:buNone/>
            </a:pPr>
            <a:r>
              <a:rPr lang="cs-CZ" sz="2400" dirty="0"/>
              <a:t>	c) tom, </a:t>
            </a:r>
            <a:r>
              <a:rPr lang="cs-CZ" sz="2400" b="1" dirty="0">
                <a:solidFill>
                  <a:srgbClr val="FF0000"/>
                </a:solidFill>
              </a:rPr>
              <a:t>zda byla v rámci posouzení rizik zjištěna nepřijatelná rizika a přijata příslušná nápravná opatření</a:t>
            </a:r>
            <a:r>
              <a:rPr lang="cs-CZ" sz="2400" dirty="0"/>
              <a:t>.</a:t>
            </a:r>
          </a:p>
          <a:p>
            <a:endParaRPr lang="cs-CZ" sz="4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1B02-558A-4FD2-8994-10CC290C6D09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45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Provozní řád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Povinné osoby PŘ aktualizují v intervalu 5 let</a:t>
            </a:r>
          </a:p>
          <a:p>
            <a:r>
              <a:rPr lang="cs-CZ" dirty="0" smtClean="0"/>
              <a:t>PŘ předloží povinné osoby do 6 let od účinnosti  uvedené změny  </a:t>
            </a:r>
          </a:p>
          <a:p>
            <a:r>
              <a:rPr lang="cs-CZ" dirty="0" smtClean="0"/>
              <a:t>OOVZ schvaluje PŘ rozhodnutím do 9 měsíců od předložení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 kraji eviduje KHS celkem 635 vodovodů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1B02-558A-4FD2-8994-10CC290C6D09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75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Vyhláška č. </a:t>
            </a:r>
            <a:r>
              <a:rPr lang="cs-CZ" sz="2400" dirty="0"/>
              <a:t>252/2004 Sb</a:t>
            </a:r>
            <a:r>
              <a:rPr lang="cs-CZ" sz="2000" dirty="0"/>
              <a:t>.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kterou </a:t>
            </a:r>
            <a:r>
              <a:rPr lang="cs-CZ" sz="2000" dirty="0"/>
              <a:t>se stanoví hygienické požadavky na pitnou a teplou vodu a četnost a rozsah kontroly pitné 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dirty="0" smtClean="0"/>
              <a:t>Změna vyhláška č.70/2018 Sb.</a:t>
            </a:r>
          </a:p>
          <a:p>
            <a:pPr marL="0" indent="0">
              <a:buNone/>
            </a:pPr>
            <a:r>
              <a:rPr lang="cs-CZ" sz="2800" dirty="0" smtClean="0"/>
              <a:t>Hlavní změny:</a:t>
            </a:r>
          </a:p>
          <a:p>
            <a:r>
              <a:rPr lang="cs-CZ" sz="2800" dirty="0" smtClean="0"/>
              <a:t>vložen </a:t>
            </a:r>
            <a:r>
              <a:rPr lang="cs-CZ" sz="2800" dirty="0"/>
              <a:t>§3a - Postup vypracování </a:t>
            </a:r>
            <a:r>
              <a:rPr lang="cs-CZ" sz="2800" b="1" dirty="0">
                <a:solidFill>
                  <a:srgbClr val="FF0000"/>
                </a:solidFill>
              </a:rPr>
              <a:t>posouzení rizik </a:t>
            </a:r>
            <a:r>
              <a:rPr lang="cs-CZ" sz="2800" dirty="0"/>
              <a:t>a hodnocení jeho </a:t>
            </a:r>
            <a:r>
              <a:rPr lang="cs-CZ" sz="2800" dirty="0" smtClean="0"/>
              <a:t>výsledků </a:t>
            </a:r>
            <a:r>
              <a:rPr lang="cs-CZ" sz="2800" b="1" dirty="0" smtClean="0">
                <a:solidFill>
                  <a:srgbClr val="FF0000"/>
                </a:solidFill>
              </a:rPr>
              <a:t>– v příloze 7</a:t>
            </a:r>
            <a:r>
              <a:rPr lang="cs-CZ" sz="2800" dirty="0" smtClean="0"/>
              <a:t>)</a:t>
            </a:r>
          </a:p>
          <a:p>
            <a:r>
              <a:rPr lang="cs-CZ" sz="2800" dirty="0"/>
              <a:t>§4 - Způsob provádění monitorovacího </a:t>
            </a:r>
            <a:r>
              <a:rPr lang="cs-CZ" sz="2800" dirty="0" smtClean="0"/>
              <a:t>programu</a:t>
            </a:r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1B02-558A-4FD2-8994-10CC290C6D09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37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 KHS bílý podklad s logem">
  <a:themeElements>
    <a:clrScheme name="Prezentace KHS bílý podklad s loge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ace KHS bílý podklad s loge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e KHS bílý podklad s loge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KHS bílý podklad s loge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KHS bílý podklad s loge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KHS bílý podklad s loge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KHS bílý podklad s loge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KHS bílý podklad s loge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KHS bílý podklad s loge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KHS bílý podklad s loge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KHS bílý podklad s loge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KHS bílý podklad s loge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KHS bílý podklad s loge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KHS bílý podklad s loge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KHS bílý podklad s logem</Template>
  <TotalTime>621</TotalTime>
  <Words>1558</Words>
  <Application>Microsoft Office PowerPoint</Application>
  <PresentationFormat>Předvádění na obrazovce (4:3)</PresentationFormat>
  <Paragraphs>371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Book Antiqua</vt:lpstr>
      <vt:lpstr>Calibri</vt:lpstr>
      <vt:lpstr>Tahoma</vt:lpstr>
      <vt:lpstr>Times New Roman</vt:lpstr>
      <vt:lpstr>Verdana</vt:lpstr>
      <vt:lpstr>Prezentace KHS bílý podklad s logem</vt:lpstr>
      <vt:lpstr>Pitná voda  novelizace předpisů v oblasti provozních řádů</vt:lpstr>
      <vt:lpstr>Novelizace zákona č. 258/2000 Sb. o ochraně veřejného zdraví</vt:lpstr>
      <vt:lpstr>Novelizace zákona č. 258/2000 Sb. o ochraně veřejného zdraví</vt:lpstr>
      <vt:lpstr>Novelizace zákona č. 258/2000 Sb. o ochraně veřejného zdraví</vt:lpstr>
      <vt:lpstr>Monitorovací program</vt:lpstr>
      <vt:lpstr>Posouzení rizik</vt:lpstr>
      <vt:lpstr>Povinnost zveřejňovat informace</vt:lpstr>
      <vt:lpstr>Provozní řád</vt:lpstr>
      <vt:lpstr>Vyhláška č. 252/2004 Sb.  kterou se stanoví hygienické požadavky na pitnou a teplou vodu a četnost a rozsah kontroly pitné vody</vt:lpstr>
      <vt:lpstr>Provádění monitorovacího programu</vt:lpstr>
      <vt:lpstr>Monitorovací program</vt:lpstr>
      <vt:lpstr>Odběry a rozbory pitné vody</vt:lpstr>
      <vt:lpstr>Údaje o surové vodě</vt:lpstr>
      <vt:lpstr>Posouzení rizik  Příloha č.7 vyhlášky </vt:lpstr>
      <vt:lpstr>Charakterizace rizika  Hodnocení pravděpodobnosti výskytu nebezpečí</vt:lpstr>
      <vt:lpstr>Charakterizace rizika Hodnocení následků nebezpečí na jakost vody  </vt:lpstr>
      <vt:lpstr>Charakterizace rizika způsob stanovení míry rizika</vt:lpstr>
      <vt:lpstr>Míra rizika</vt:lpstr>
      <vt:lpstr>Příloha č.7 vyhlášky  </vt:lpstr>
      <vt:lpstr>Metodika pro malé vodovody  (do 300 osob, roční produkce do 9000 m3)</vt:lpstr>
      <vt:lpstr>Příloha A. Návrh formuláře pro základní informace o systému zásobování vodou</vt:lpstr>
      <vt:lpstr>Příloha B. Návrh formuláře s informacemi o zaměstnanci</vt:lpstr>
      <vt:lpstr>Příloha C. Návrh formuláře pro dokumentaci jednorázového opatření k odstranění (snížení) rizika</vt:lpstr>
      <vt:lpstr>Návrh formuláře </vt:lpstr>
      <vt:lpstr>Nápravná opatření a způsob provozního monitorování pro jednotlivá nebezpečí (ve formátu MS Excel)</vt:lpstr>
      <vt:lpstr>Vybraná nebezpečí  1. zdroj vody jímání</vt:lpstr>
    </vt:vector>
  </TitlesOfParts>
  <Company>KHS STC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Libuše Polanská</dc:creator>
  <cp:lastModifiedBy>prezentace</cp:lastModifiedBy>
  <cp:revision>32</cp:revision>
  <dcterms:created xsi:type="dcterms:W3CDTF">2019-03-26T14:13:02Z</dcterms:created>
  <dcterms:modified xsi:type="dcterms:W3CDTF">2019-04-04T07:27:16Z</dcterms:modified>
</cp:coreProperties>
</file>